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3" r:id="rId4"/>
    <p:sldId id="264" r:id="rId5"/>
    <p:sldId id="258" r:id="rId6"/>
    <p:sldId id="260" r:id="rId7"/>
    <p:sldId id="261" r:id="rId8"/>
    <p:sldId id="267" r:id="rId9"/>
    <p:sldId id="268" r:id="rId10"/>
    <p:sldId id="269" r:id="rId11"/>
    <p:sldId id="270" r:id="rId12"/>
    <p:sldId id="273" r:id="rId13"/>
    <p:sldId id="265" r:id="rId14"/>
    <p:sldId id="271" r:id="rId15"/>
    <p:sldId id="272" r:id="rId16"/>
    <p:sldId id="274" r:id="rId17"/>
    <p:sldId id="275" r:id="rId18"/>
    <p:sldId id="262" r:id="rId19"/>
    <p:sldId id="266" r:id="rId20"/>
    <p:sldId id="25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97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9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50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61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84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33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81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83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5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28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9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5F902-F7D6-407E-94F3-1F78DFCB4E6B}" type="datetimeFigureOut">
              <a:rPr lang="en-US" smtClean="0"/>
              <a:t>6/24/2017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2D447D4-4623-4AA5-B059-A2E319A0CB5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06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slearning.com/welcome.aspx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Q7A4RFk28E" TargetMode="Externa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JAJgv3i2GA" TargetMode="External"/><Relationship Id="rId2" Type="http://schemas.openxmlformats.org/officeDocument/2006/relationships/hyperlink" Target="https://youtu.be/lLVFpBgTAJ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HiHH1p9XLXM" TargetMode="External"/><Relationship Id="rId4" Type="http://schemas.openxmlformats.org/officeDocument/2006/relationships/hyperlink" Target="https://youtu.be/nT4gseF4r4k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socratic.org/" TargetMode="External"/><Relationship Id="rId13" Type="http://schemas.openxmlformats.org/officeDocument/2006/relationships/hyperlink" Target="http://www.quizlet.com/" TargetMode="External"/><Relationship Id="rId3" Type="http://schemas.openxmlformats.org/officeDocument/2006/relationships/hyperlink" Target="http://www.tenmarks.com/" TargetMode="External"/><Relationship Id="rId7" Type="http://schemas.openxmlformats.org/officeDocument/2006/relationships/hyperlink" Target="http://www.schoology.com/" TargetMode="External"/><Relationship Id="rId12" Type="http://schemas.openxmlformats.org/officeDocument/2006/relationships/hyperlink" Target="http://www.quizizz.com/" TargetMode="External"/><Relationship Id="rId2" Type="http://schemas.openxmlformats.org/officeDocument/2006/relationships/hyperlink" Target="http://www.ixl.com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edmodo.com/" TargetMode="External"/><Relationship Id="rId11" Type="http://schemas.openxmlformats.org/officeDocument/2006/relationships/hyperlink" Target="https://edublogs.org/" TargetMode="External"/><Relationship Id="rId5" Type="http://schemas.openxmlformats.org/officeDocument/2006/relationships/hyperlink" Target="http://www.pinterest.com/" TargetMode="External"/><Relationship Id="rId10" Type="http://schemas.openxmlformats.org/officeDocument/2006/relationships/hyperlink" Target="http://www.kahoot.com/" TargetMode="External"/><Relationship Id="rId4" Type="http://schemas.openxmlformats.org/officeDocument/2006/relationships/hyperlink" Target="https://del.icio.us/" TargetMode="External"/><Relationship Id="rId9" Type="http://schemas.openxmlformats.org/officeDocument/2006/relationships/hyperlink" Target="http://www.prezi.com/" TargetMode="External"/><Relationship Id="rId14" Type="http://schemas.openxmlformats.org/officeDocument/2006/relationships/hyperlink" Target="https://www.geogebra.org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slearning.com/welcome.aspx" TargetMode="External"/><Relationship Id="rId2" Type="http://schemas.openxmlformats.org/officeDocument/2006/relationships/hyperlink" Target="https://www.remind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hiCFdWeQfA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mind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a-Ft2BMNnQ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Instructional Technology Tools for Secondary Education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 2.0 Tools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8E7E4-CA65-49BD-8517-5DCA4150383F}"/>
              </a:ext>
            </a:extLst>
          </p:cNvPr>
          <p:cNvSpPr txBox="1"/>
          <p:nvPr/>
        </p:nvSpPr>
        <p:spPr>
          <a:xfrm>
            <a:off x="9740348" y="5632174"/>
            <a:ext cx="245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Kiffany Cody</a:t>
            </a:r>
          </a:p>
        </p:txBody>
      </p:sp>
    </p:spTree>
    <p:extLst>
      <p:ext uri="{BB962C8B-B14F-4D97-AF65-F5344CB8AC3E}">
        <p14:creationId xmlns:p14="http://schemas.microsoft.com/office/powerpoint/2010/main" val="362061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1683-82B7-465B-8A58-2C609869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Remind101: (Step 3) Add People/Students</a:t>
            </a:r>
          </a:p>
        </p:txBody>
      </p:sp>
      <p:pic>
        <p:nvPicPr>
          <p:cNvPr id="4" name="Content Placeholder 3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391D5FFC-4EB8-4B81-A499-0A4AF48D98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2207"/>
            <a:ext cx="10746547" cy="4218019"/>
          </a:xfrm>
          <a:prstGeom prst="rect">
            <a:avLst/>
          </a:prstGeom>
        </p:spPr>
      </p:pic>
      <p:sp>
        <p:nvSpPr>
          <p:cNvPr id="5" name="Arrow: Bent 4">
            <a:extLst>
              <a:ext uri="{FF2B5EF4-FFF2-40B4-BE49-F238E27FC236}">
                <a16:creationId xmlns:a16="http://schemas.microsoft.com/office/drawing/2014/main" id="{05B84AC2-2051-44E8-9110-451C89688913}"/>
              </a:ext>
            </a:extLst>
          </p:cNvPr>
          <p:cNvSpPr/>
          <p:nvPr/>
        </p:nvSpPr>
        <p:spPr>
          <a:xfrm>
            <a:off x="9115865" y="1927274"/>
            <a:ext cx="956603" cy="1125415"/>
          </a:xfrm>
          <a:prstGeom prst="ben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178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79CB1-F2A0-481B-ABD6-0B833B6C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Remind101: 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C6B4E-12FC-41DD-BA13-6A54D7F0F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 a welcome message</a:t>
            </a:r>
          </a:p>
          <a:p>
            <a:r>
              <a:rPr lang="en-US" dirty="0"/>
              <a:t>Set your office hours (as needed)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09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33000-904A-4899-9453-91B1854A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questions do you have?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18D4A-78CE-414D-9A96-BE10ED1B9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Action Button: Help 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6F9C2D9-C5C6-43AC-AD98-B2F41C4D91BE}"/>
              </a:ext>
            </a:extLst>
          </p:cNvPr>
          <p:cNvSpPr/>
          <p:nvPr/>
        </p:nvSpPr>
        <p:spPr>
          <a:xfrm>
            <a:off x="4505739" y="2186608"/>
            <a:ext cx="3313043" cy="2809461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553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C7D82-4948-4C29-B11E-3E39CB82D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Its Learning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1492-AEEF-4679-A8C4-5CF21B1FF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Web Address: </a:t>
            </a:r>
            <a:r>
              <a:rPr lang="en-US" dirty="0">
                <a:hlinkClick r:id="rId3"/>
              </a:rPr>
              <a:t>https://www.itslearning.com/welcome.aspx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Log in through your district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View your courses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Upload class documents/files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links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bQ7A4RFk28E">
            <a:hlinkClick r:id="" action="ppaction://media"/>
            <a:extLst>
              <a:ext uri="{FF2B5EF4-FFF2-40B4-BE49-F238E27FC236}">
                <a16:creationId xmlns:a16="http://schemas.microsoft.com/office/drawing/2014/main" id="{F070B3FE-0F0B-428C-94AC-04AFBEBD714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222263" y="2360818"/>
            <a:ext cx="5015581" cy="376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208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E1E3CF-1BB1-44C3-962D-66D023463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Its Learning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0E2FE-8BDA-49BF-B6B5-A6D127909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on Courses</a:t>
            </a:r>
          </a:p>
          <a:p>
            <a:r>
              <a:rPr lang="en-US" dirty="0"/>
              <a:t>Select Your Course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120919-DF65-4E2C-8129-16DDF405C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887" y="2192762"/>
            <a:ext cx="7885043" cy="3836977"/>
          </a:xfrm>
          <a:prstGeom prst="rect">
            <a:avLst/>
          </a:prstGeom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A8713F7F-9D18-4E37-8E3A-9D6F8590613F}"/>
              </a:ext>
            </a:extLst>
          </p:cNvPr>
          <p:cNvSpPr/>
          <p:nvPr/>
        </p:nvSpPr>
        <p:spPr>
          <a:xfrm>
            <a:off x="4611756" y="1864588"/>
            <a:ext cx="437322" cy="479319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944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FE3A9-21ED-48E5-A580-C40F45028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6586491" cy="167660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Its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AA4A-14FA-481D-983E-C878BC9D0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2400" dirty="0"/>
              <a:t>Click on “add”</a:t>
            </a:r>
          </a:p>
          <a:p>
            <a:r>
              <a:rPr lang="en-US" sz="2400" dirty="0"/>
              <a:t>Start adding to your course</a:t>
            </a:r>
          </a:p>
          <a:p>
            <a:pPr lvl="1"/>
            <a:r>
              <a:rPr lang="en-US" dirty="0"/>
              <a:t>Syllabus</a:t>
            </a:r>
          </a:p>
          <a:p>
            <a:pPr lvl="1"/>
            <a:r>
              <a:rPr lang="en-US" dirty="0"/>
              <a:t>Assignment</a:t>
            </a:r>
          </a:p>
          <a:p>
            <a:pPr lvl="1"/>
            <a:r>
              <a:rPr lang="en-US" dirty="0"/>
              <a:t>Assessment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2EB530-5BB4-4708-BB2A-732B7185B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340" y="207937"/>
            <a:ext cx="2831783" cy="5786021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F2E99C56-EBA7-4DB2-BC68-E2E7ADDD3BE5}"/>
              </a:ext>
            </a:extLst>
          </p:cNvPr>
          <p:cNvSpPr/>
          <p:nvPr/>
        </p:nvSpPr>
        <p:spPr>
          <a:xfrm>
            <a:off x="7168641" y="5282724"/>
            <a:ext cx="1028348" cy="591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728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5D901-6F90-479C-ACE5-D574753D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Helpful Videos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B6789-2E9D-4C57-B0DA-F049F325E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Adding a course in Its Learning: </a:t>
            </a:r>
            <a:r>
              <a:rPr lang="en-US" dirty="0">
                <a:hlinkClick r:id="rId2"/>
              </a:rPr>
              <a:t>https://youtu.be/lLVFpBgTAJA</a:t>
            </a:r>
            <a:endParaRPr lang="en-US" dirty="0"/>
          </a:p>
          <a:p>
            <a:r>
              <a:rPr lang="en-US" dirty="0"/>
              <a:t>Its Learning Messaging: </a:t>
            </a:r>
            <a:r>
              <a:rPr lang="en-US" dirty="0">
                <a:hlinkClick r:id="rId3"/>
              </a:rPr>
              <a:t>https://youtu.be/uJAJgv3i2GA</a:t>
            </a:r>
            <a:endParaRPr lang="en-US" dirty="0"/>
          </a:p>
          <a:p>
            <a:r>
              <a:rPr lang="en-US" dirty="0"/>
              <a:t>Remind 101 Activities Walkthrough: </a:t>
            </a:r>
            <a:r>
              <a:rPr lang="en-US" dirty="0">
                <a:hlinkClick r:id="rId4"/>
              </a:rPr>
              <a:t>https://youtu.be/nT4gseF4r4k</a:t>
            </a:r>
            <a:endParaRPr lang="en-US" dirty="0"/>
          </a:p>
          <a:p>
            <a:r>
              <a:rPr lang="en-US" dirty="0"/>
              <a:t>Remind 101: How to Create a Class </a:t>
            </a:r>
            <a:r>
              <a:rPr lang="en-US" dirty="0">
                <a:hlinkClick r:id="rId5"/>
              </a:rPr>
              <a:t>https://youtu.be/HiHH1p9XLXM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94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00AF4-4B15-4FBF-9DEE-4CA6B863B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Web 2.0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5A1BB-B5E4-4035-98F6-0F11BC8DAD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IXL: </a:t>
            </a:r>
            <a:r>
              <a:rPr lang="en-US" dirty="0">
                <a:hlinkClick r:id="rId2"/>
              </a:rPr>
              <a:t>www.ixl.com</a:t>
            </a:r>
            <a:endParaRPr lang="en-US" dirty="0"/>
          </a:p>
          <a:p>
            <a:r>
              <a:rPr lang="en-US" dirty="0"/>
              <a:t>TenMarks: </a:t>
            </a:r>
            <a:r>
              <a:rPr lang="en-US" dirty="0">
                <a:hlinkClick r:id="rId3"/>
              </a:rPr>
              <a:t>www.tenmarks.com</a:t>
            </a:r>
            <a:endParaRPr lang="en-US" dirty="0"/>
          </a:p>
          <a:p>
            <a:r>
              <a:rPr lang="en-US" dirty="0"/>
              <a:t>Del.ico.us: </a:t>
            </a:r>
            <a:r>
              <a:rPr lang="en-US" dirty="0">
                <a:hlinkClick r:id="rId4"/>
              </a:rPr>
              <a:t>https://del.icio.us/</a:t>
            </a:r>
            <a:endParaRPr lang="en-US" dirty="0"/>
          </a:p>
          <a:p>
            <a:r>
              <a:rPr lang="en-US" dirty="0"/>
              <a:t>Pinterest: </a:t>
            </a:r>
            <a:r>
              <a:rPr lang="en-US" dirty="0">
                <a:hlinkClick r:id="rId5"/>
              </a:rPr>
              <a:t>www.pinterest.com</a:t>
            </a:r>
            <a:endParaRPr lang="en-US" dirty="0"/>
          </a:p>
          <a:p>
            <a:r>
              <a:rPr lang="en-US" dirty="0"/>
              <a:t>Edmodo: </a:t>
            </a:r>
            <a:r>
              <a:rPr lang="en-US" dirty="0">
                <a:hlinkClick r:id="rId6"/>
              </a:rPr>
              <a:t>www.Edmodo.com</a:t>
            </a:r>
            <a:endParaRPr lang="en-US" dirty="0"/>
          </a:p>
          <a:p>
            <a:r>
              <a:rPr lang="en-US" dirty="0"/>
              <a:t>Schoology: </a:t>
            </a:r>
            <a:r>
              <a:rPr lang="en-US" dirty="0">
                <a:hlinkClick r:id="rId7"/>
              </a:rPr>
              <a:t>www.schoology.com</a:t>
            </a:r>
            <a:endParaRPr lang="en-US" dirty="0"/>
          </a:p>
          <a:p>
            <a:r>
              <a:rPr lang="en-US" dirty="0"/>
              <a:t>Socratic: </a:t>
            </a:r>
            <a:r>
              <a:rPr lang="en-US" dirty="0">
                <a:hlinkClick r:id="rId8"/>
              </a:rPr>
              <a:t>https://socratic.org/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E31225-B431-4429-B35C-E5BC1F2299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Prezi: </a:t>
            </a:r>
            <a:r>
              <a:rPr lang="en-US" dirty="0">
                <a:hlinkClick r:id="rId9"/>
              </a:rPr>
              <a:t>www.prezi.com</a:t>
            </a:r>
            <a:endParaRPr lang="en-US" dirty="0"/>
          </a:p>
          <a:p>
            <a:r>
              <a:rPr lang="en-US" dirty="0"/>
              <a:t>Kahoot: </a:t>
            </a:r>
            <a:r>
              <a:rPr lang="en-US" dirty="0">
                <a:hlinkClick r:id="rId10"/>
              </a:rPr>
              <a:t>www.kahoot.com</a:t>
            </a:r>
            <a:endParaRPr lang="en-US" dirty="0"/>
          </a:p>
          <a:p>
            <a:r>
              <a:rPr lang="en-US" dirty="0"/>
              <a:t>Edublog: </a:t>
            </a:r>
            <a:r>
              <a:rPr lang="en-US" dirty="0">
                <a:hlinkClick r:id="rId11"/>
              </a:rPr>
              <a:t>https://edublogs.org/</a:t>
            </a:r>
            <a:endParaRPr lang="en-US" dirty="0"/>
          </a:p>
          <a:p>
            <a:r>
              <a:rPr lang="en-US" dirty="0"/>
              <a:t>Quizizz: </a:t>
            </a:r>
            <a:r>
              <a:rPr lang="en-US" dirty="0">
                <a:hlinkClick r:id="rId12"/>
              </a:rPr>
              <a:t>www.quizizz.com</a:t>
            </a:r>
            <a:endParaRPr lang="en-US" dirty="0"/>
          </a:p>
          <a:p>
            <a:r>
              <a:rPr lang="en-US" dirty="0"/>
              <a:t>Quizlet: </a:t>
            </a:r>
            <a:r>
              <a:rPr lang="en-US" dirty="0">
                <a:hlinkClick r:id="rId13"/>
              </a:rPr>
              <a:t>www.quizlet.com</a:t>
            </a:r>
            <a:endParaRPr lang="en-US" dirty="0"/>
          </a:p>
          <a:p>
            <a:r>
              <a:rPr lang="en-US" dirty="0"/>
              <a:t>Geogebra: </a:t>
            </a:r>
            <a:r>
              <a:rPr lang="en-US" dirty="0">
                <a:hlinkClick r:id="rId14"/>
              </a:rPr>
              <a:t>https://www.geogebra.org/</a:t>
            </a:r>
            <a:endParaRPr lang="en-US" dirty="0"/>
          </a:p>
          <a:p>
            <a:r>
              <a:rPr lang="en-US" dirty="0"/>
              <a:t>Poll Everywhere: </a:t>
            </a:r>
            <a:r>
              <a:rPr lang="en-US" dirty="0">
                <a:hlinkClick r:id="rId8"/>
              </a:rPr>
              <a:t>https://socratic.org/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308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2.0: How-To For Educators, 2</a:t>
            </a:r>
            <a:r>
              <a:rPr lang="en-US" baseline="30000" dirty="0"/>
              <a:t>nd</a:t>
            </a:r>
            <a:r>
              <a:rPr lang="en-US" dirty="0"/>
              <a:t> Edition by Gwen Solomon &amp; Lynne Schrum </a:t>
            </a:r>
          </a:p>
          <a:p>
            <a:r>
              <a:rPr lang="en-US" dirty="0">
                <a:hlinkClick r:id="rId2"/>
              </a:rPr>
              <a:t>https://www.remind.com/</a:t>
            </a:r>
            <a:endParaRPr lang="en-US" dirty="0"/>
          </a:p>
          <a:p>
            <a:r>
              <a:rPr lang="en-US" dirty="0">
                <a:hlinkClick r:id="rId3"/>
              </a:rPr>
              <a:t>https://www.itslearning.com/welcome.aspx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0827" y="2487731"/>
            <a:ext cx="1898798" cy="250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39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B724B-5EFE-4F37-900A-AAA4CE91EB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questions do you have for me?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82A9B8E-58C0-4B80-BC8F-6B05B4614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My email address: kncody21@gmail.com</a:t>
            </a:r>
          </a:p>
        </p:txBody>
      </p:sp>
    </p:spTree>
    <p:extLst>
      <p:ext uri="{BB962C8B-B14F-4D97-AF65-F5344CB8AC3E}">
        <p14:creationId xmlns:p14="http://schemas.microsoft.com/office/powerpoint/2010/main" val="230948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Engaged…or nah?</a:t>
            </a:r>
          </a:p>
        </p:txBody>
      </p:sp>
      <p:pic>
        <p:nvPicPr>
          <p:cNvPr id="4" name="uhiCFdWeQfA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54017" y="1853754"/>
            <a:ext cx="5724871" cy="429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679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Schrum, L., &amp; Solomon, G. (2014). </a:t>
            </a:r>
            <a:r>
              <a:rPr lang="en-US" sz="2400" i="1" dirty="0"/>
              <a:t>Web 2.0: How-To For Educators </a:t>
            </a:r>
          </a:p>
          <a:p>
            <a:pPr marL="457200" lvl="1" indent="0">
              <a:buNone/>
            </a:pPr>
            <a:r>
              <a:rPr lang="en-US" i="1" dirty="0"/>
              <a:t>(2</a:t>
            </a:r>
            <a:r>
              <a:rPr lang="en-US" i="1" baseline="30000" dirty="0"/>
              <a:t>nd</a:t>
            </a:r>
            <a:r>
              <a:rPr lang="en-US" i="1" dirty="0"/>
              <a:t> Ed.). </a:t>
            </a:r>
            <a:r>
              <a:rPr lang="en-US" dirty="0"/>
              <a:t>Washington, DC: International Society for Technology in Education.</a:t>
            </a:r>
          </a:p>
          <a:p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03017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CC1A9-C430-4C83-B3B8-28329D87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00937"/>
            <a:ext cx="9603275" cy="1368837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Why is it important for students to be active learners?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47A4B-3FB4-473D-9425-3418229D6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What does an active learner look like in your classroom? (Write 2-3 cues) </a:t>
            </a:r>
            <a:r>
              <a:rPr lang="en-US" sz="4000" b="1" u="sng" dirty="0"/>
              <a:t>1 Minute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dirty="0"/>
              <a:t>*Use sticky notes*</a:t>
            </a:r>
          </a:p>
        </p:txBody>
      </p:sp>
    </p:spTree>
    <p:extLst>
      <p:ext uri="{BB962C8B-B14F-4D97-AF65-F5344CB8AC3E}">
        <p14:creationId xmlns:p14="http://schemas.microsoft.com/office/powerpoint/2010/main" val="157614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7E26A-18BC-4761-82CE-D6B3FFFF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can we use technology to engage our students?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E945-1DFA-41C1-A3F1-467447237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sz="4000" dirty="0"/>
              <a:t>E</a:t>
            </a:r>
          </a:p>
          <a:p>
            <a:pPr marL="0" indent="0" algn="ctr">
              <a:buNone/>
            </a:pPr>
            <a:r>
              <a:rPr lang="en-US" sz="4000" dirty="0"/>
              <a:t>N</a:t>
            </a:r>
          </a:p>
          <a:p>
            <a:pPr marL="0" indent="0" algn="ctr">
              <a:buNone/>
            </a:pPr>
            <a:r>
              <a:rPr lang="en-US" sz="4000" dirty="0"/>
              <a:t>G</a:t>
            </a:r>
          </a:p>
          <a:p>
            <a:pPr marL="0" indent="0" algn="ctr">
              <a:buNone/>
            </a:pPr>
            <a:r>
              <a:rPr lang="en-US" sz="4000" dirty="0"/>
              <a:t>A</a:t>
            </a:r>
          </a:p>
          <a:p>
            <a:pPr marL="0" indent="0" algn="ctr">
              <a:buNone/>
            </a:pPr>
            <a:r>
              <a:rPr lang="en-US" sz="4000" dirty="0"/>
              <a:t>G</a:t>
            </a:r>
          </a:p>
          <a:p>
            <a:pPr marL="0" indent="0" algn="ctr">
              <a:buNone/>
            </a:pPr>
            <a:r>
              <a:rPr lang="en-US" sz="4000" dirty="0"/>
              <a:t>E</a:t>
            </a:r>
          </a:p>
          <a:p>
            <a:pPr marL="0" indent="0" algn="ctr">
              <a:buNone/>
            </a:pPr>
            <a:r>
              <a:rPr lang="en-US" sz="3300" dirty="0"/>
              <a:t>With your tablemates, use this as an acronym to exemplify how to answer this question.</a:t>
            </a:r>
          </a:p>
          <a:p>
            <a:pPr marL="0" indent="0" algn="ctr">
              <a:buNone/>
            </a:pPr>
            <a:r>
              <a:rPr lang="en-US" sz="3300" b="1" u="sng" dirty="0"/>
              <a:t>4 Minutes</a:t>
            </a:r>
          </a:p>
        </p:txBody>
      </p:sp>
    </p:spTree>
    <p:extLst>
      <p:ext uri="{BB962C8B-B14F-4D97-AF65-F5344CB8AC3E}">
        <p14:creationId xmlns:p14="http://schemas.microsoft.com/office/powerpoint/2010/main" val="220327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Using Technology to Engage Our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Web 2.0 Tools</a:t>
            </a:r>
          </a:p>
          <a:p>
            <a:pPr lvl="1"/>
            <a:r>
              <a:rPr lang="en-US" dirty="0"/>
              <a:t>A 2</a:t>
            </a:r>
            <a:r>
              <a:rPr lang="en-US" baseline="30000" dirty="0"/>
              <a:t>nd</a:t>
            </a:r>
            <a:r>
              <a:rPr lang="en-US" dirty="0"/>
              <a:t> generation of the World Wide Web, focusing on collaboration and sharing info online (Webopedia, 2013).</a:t>
            </a:r>
          </a:p>
          <a:p>
            <a:r>
              <a:rPr lang="en-US" dirty="0"/>
              <a:t>Student Devices</a:t>
            </a:r>
          </a:p>
          <a:p>
            <a:pPr lvl="1"/>
            <a:r>
              <a:rPr lang="en-US" dirty="0"/>
              <a:t>Laptops/Desktops</a:t>
            </a:r>
          </a:p>
          <a:p>
            <a:pPr lvl="1"/>
            <a:r>
              <a:rPr lang="en-US" dirty="0"/>
              <a:t>iPads</a:t>
            </a:r>
          </a:p>
          <a:p>
            <a:pPr lvl="1"/>
            <a:r>
              <a:rPr lang="en-US" dirty="0"/>
              <a:t>Tablets</a:t>
            </a:r>
          </a:p>
          <a:p>
            <a:pPr lvl="1"/>
            <a:r>
              <a:rPr lang="en-US" dirty="0"/>
              <a:t>Mobile Phones</a:t>
            </a:r>
          </a:p>
          <a:p>
            <a:r>
              <a:rPr lang="en-US" dirty="0"/>
              <a:t>Internet accessibility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3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Can You Do Today to Engage Our Students?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4000" dirty="0"/>
              <a:t>Begin using Web 2.0 Tools</a:t>
            </a:r>
          </a:p>
          <a:p>
            <a:r>
              <a:rPr lang="en-US" sz="4000" dirty="0"/>
              <a:t>Integrate technology into your current curriculum</a:t>
            </a:r>
          </a:p>
          <a:p>
            <a:r>
              <a:rPr lang="en-US" sz="4000" dirty="0"/>
              <a:t>Take-Away</a:t>
            </a:r>
          </a:p>
          <a:p>
            <a:pPr lvl="1"/>
            <a:r>
              <a:rPr lang="en-US" sz="3600" dirty="0"/>
              <a:t>Use at least 2 Web 2.0 Tools in your classroom</a:t>
            </a:r>
          </a:p>
          <a:p>
            <a:pPr lvl="1"/>
            <a:r>
              <a:rPr lang="en-US" sz="3600" dirty="0"/>
              <a:t>Resources for instructional media and technology</a:t>
            </a:r>
          </a:p>
        </p:txBody>
      </p:sp>
    </p:spTree>
    <p:extLst>
      <p:ext uri="{BB962C8B-B14F-4D97-AF65-F5344CB8AC3E}">
        <p14:creationId xmlns:p14="http://schemas.microsoft.com/office/powerpoint/2010/main" val="293392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Remind 101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0" y="2015732"/>
            <a:ext cx="5524500" cy="3099607"/>
          </a:xfrm>
        </p:spPr>
        <p:txBody>
          <a:bodyPr>
            <a:noAutofit/>
          </a:bodyPr>
          <a:lstStyle/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Web Address: </a:t>
            </a:r>
            <a:r>
              <a:rPr lang="en-US" sz="2400" dirty="0">
                <a:hlinkClick r:id="rId3"/>
              </a:rPr>
              <a:t>https://www.remind.com/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Sign up for a free account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Create your class and roster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Set office hours and other settings</a:t>
            </a:r>
          </a:p>
        </p:txBody>
      </p:sp>
      <p:pic>
        <p:nvPicPr>
          <p:cNvPr id="4" name="ya-Ft2BMNnQ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178686" y="1853754"/>
            <a:ext cx="5514973" cy="413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716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E357F6F-7A26-4161-958D-6E79B2D50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Remind101: (</a:t>
            </a:r>
            <a:r>
              <a:rPr lang="en-US" sz="3200" dirty="0">
                <a:solidFill>
                  <a:schemeClr val="bg1"/>
                </a:solidFill>
              </a:rPr>
              <a:t>Step 1) </a:t>
            </a:r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Create a class</a:t>
            </a:r>
          </a:p>
        </p:txBody>
      </p:sp>
      <p:pic>
        <p:nvPicPr>
          <p:cNvPr id="7" name="Content Placeholder 6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2984F5B1-543F-4F9B-8620-C024C1A58D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54889"/>
            <a:ext cx="10905066" cy="4034874"/>
          </a:xfrm>
          <a:prstGeom prst="rect">
            <a:avLst/>
          </a:prstGeom>
        </p:spPr>
      </p:pic>
      <p:sp>
        <p:nvSpPr>
          <p:cNvPr id="8" name="Arrow: Left 7">
            <a:extLst>
              <a:ext uri="{FF2B5EF4-FFF2-40B4-BE49-F238E27FC236}">
                <a16:creationId xmlns:a16="http://schemas.microsoft.com/office/drawing/2014/main" id="{7EF1CDE5-A85B-412F-B67C-69BC17A5C39E}"/>
              </a:ext>
            </a:extLst>
          </p:cNvPr>
          <p:cNvSpPr/>
          <p:nvPr/>
        </p:nvSpPr>
        <p:spPr>
          <a:xfrm>
            <a:off x="1948069" y="2690191"/>
            <a:ext cx="1219200" cy="543339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46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EF0BF-CF40-4816-9FDC-EF891129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Remind101: (Step 2) Class name, code, &amp; school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2C2DF320-0DC9-4DED-B830-7FB9194D59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5487" y="2016125"/>
            <a:ext cx="2915350" cy="3449638"/>
          </a:xfrm>
          <a:prstGeom prst="rect">
            <a:avLst/>
          </a:prstGeom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181C89B9-483C-48B5-993B-2457957F1D68}"/>
              </a:ext>
            </a:extLst>
          </p:cNvPr>
          <p:cNvSpPr/>
          <p:nvPr/>
        </p:nvSpPr>
        <p:spPr>
          <a:xfrm>
            <a:off x="7924954" y="3218484"/>
            <a:ext cx="758228" cy="368003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5D339E1E-1F9E-4F28-A6CA-4E9F844057BE}"/>
              </a:ext>
            </a:extLst>
          </p:cNvPr>
          <p:cNvSpPr/>
          <p:nvPr/>
        </p:nvSpPr>
        <p:spPr>
          <a:xfrm>
            <a:off x="7924954" y="3948485"/>
            <a:ext cx="758228" cy="368003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5A2F2772-8EC0-4E7A-88BB-DBE5200B7408}"/>
              </a:ext>
            </a:extLst>
          </p:cNvPr>
          <p:cNvSpPr/>
          <p:nvPr/>
        </p:nvSpPr>
        <p:spPr>
          <a:xfrm>
            <a:off x="7906657" y="4717571"/>
            <a:ext cx="758228" cy="368003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8329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6778</TotalTime>
  <Words>560</Words>
  <Application>Microsoft Office PowerPoint</Application>
  <PresentationFormat>Widescreen</PresentationFormat>
  <Paragraphs>97</Paragraphs>
  <Slides>20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Gill Sans MT</vt:lpstr>
      <vt:lpstr>Gallery</vt:lpstr>
      <vt:lpstr>Instructional Technology Tools for Secondary Education</vt:lpstr>
      <vt:lpstr>Engaged…or nah?</vt:lpstr>
      <vt:lpstr>Why is it important for students to be active learners?</vt:lpstr>
      <vt:lpstr>How can we use technology to engage our students?</vt:lpstr>
      <vt:lpstr>Using Technology to Engage Our Students</vt:lpstr>
      <vt:lpstr>What Can You Do Today to Engage Our Students?</vt:lpstr>
      <vt:lpstr>Remind 101</vt:lpstr>
      <vt:lpstr>Remind101: (Step 1) Create a class</vt:lpstr>
      <vt:lpstr>Remind101: (Step 2) Class name, code, &amp; school</vt:lpstr>
      <vt:lpstr>Remind101: (Step 3) Add People/Students</vt:lpstr>
      <vt:lpstr>Remind101: What’s next?</vt:lpstr>
      <vt:lpstr>What questions do you have?</vt:lpstr>
      <vt:lpstr>Its Learning</vt:lpstr>
      <vt:lpstr>Its Learning</vt:lpstr>
      <vt:lpstr>Its Learning</vt:lpstr>
      <vt:lpstr>Helpful Videos</vt:lpstr>
      <vt:lpstr>Other Web 2.0 Tools</vt:lpstr>
      <vt:lpstr>Resources</vt:lpstr>
      <vt:lpstr>What questions do you have for me?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Instructional Technology Tools for Secondary Education</dc:title>
  <dc:creator>Kiffany Cody</dc:creator>
  <cp:lastModifiedBy>Kiffany Cody</cp:lastModifiedBy>
  <cp:revision>30</cp:revision>
  <dcterms:created xsi:type="dcterms:W3CDTF">2017-06-18T14:33:14Z</dcterms:created>
  <dcterms:modified xsi:type="dcterms:W3CDTF">2017-06-25T16:24:52Z</dcterms:modified>
</cp:coreProperties>
</file>